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0"/>
  </p:notesMasterIdLst>
  <p:sldIdLst>
    <p:sldId id="256" r:id="rId2"/>
    <p:sldId id="257" r:id="rId3"/>
    <p:sldId id="258" r:id="rId4"/>
    <p:sldId id="261" r:id="rId5"/>
    <p:sldId id="262" r:id="rId6"/>
    <p:sldId id="263" r:id="rId7"/>
    <p:sldId id="259" r:id="rId8"/>
    <p:sldId id="26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73" autoAdjust="0"/>
  </p:normalViewPr>
  <p:slideViewPr>
    <p:cSldViewPr>
      <p:cViewPr varScale="1">
        <p:scale>
          <a:sx n="68" d="100"/>
          <a:sy n="68" d="100"/>
        </p:scale>
        <p:origin x="-14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052A7E-9ADF-4357-A0C7-0E48492EB4CE}" type="datetimeFigureOut">
              <a:rPr lang="en-US" smtClean="0"/>
              <a:t>10/17/2011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977FDE-37B7-4DC5-92B4-0EC0EF21B4B4}" type="slidenum">
              <a:rPr lang="en-US" smtClean="0"/>
              <a:t>‹#›</a:t>
            </a:fld>
            <a:endParaRPr lang="en-US" dirty="0"/>
          </a:p>
        </p:txBody>
      </p:sp>
    </p:spTree>
    <p:extLst>
      <p:ext uri="{BB962C8B-B14F-4D97-AF65-F5344CB8AC3E}">
        <p14:creationId xmlns:p14="http://schemas.microsoft.com/office/powerpoint/2010/main" val="1264421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977FDE-37B7-4DC5-92B4-0EC0EF21B4B4}" type="slidenum">
              <a:rPr lang="en-US" smtClean="0"/>
              <a:t>1</a:t>
            </a:fld>
            <a:endParaRPr lang="en-US" dirty="0"/>
          </a:p>
        </p:txBody>
      </p:sp>
    </p:spTree>
    <p:extLst>
      <p:ext uri="{BB962C8B-B14F-4D97-AF65-F5344CB8AC3E}">
        <p14:creationId xmlns:p14="http://schemas.microsoft.com/office/powerpoint/2010/main" val="369773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FE2A0AE-C8D7-4904-B643-5FC3E6B6CF92}" type="datetimeFigureOut">
              <a:rPr lang="en-US" smtClean="0"/>
              <a:t>10/17/2011</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10/17/2011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10/17/2011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10/17/2011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10/17/2011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FE2A0AE-C8D7-4904-B643-5FC3E6B6CF92}" type="datetimeFigureOut">
              <a:rPr lang="en-US" smtClean="0"/>
              <a:t>10/17/2011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FE2A0AE-C8D7-4904-B643-5FC3E6B6CF92}" type="datetimeFigureOut">
              <a:rPr lang="en-US" smtClean="0"/>
              <a:t>10/17/2011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FE2A0AE-C8D7-4904-B643-5FC3E6B6CF92}" type="datetimeFigureOut">
              <a:rPr lang="en-US" smtClean="0"/>
              <a:t>10/17/2011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FE2A0AE-C8D7-4904-B643-5FC3E6B6CF92}" type="datetimeFigureOut">
              <a:rPr lang="en-US" smtClean="0"/>
              <a:t>10/17/2011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FE2A0AE-C8D7-4904-B643-5FC3E6B6CF92}" type="datetimeFigureOut">
              <a:rPr lang="en-US" smtClean="0"/>
              <a:t>10/17/2011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FE2A0AE-C8D7-4904-B643-5FC3E6B6CF92}" type="datetimeFigureOut">
              <a:rPr lang="en-US" smtClean="0"/>
              <a:t>10/17/2011</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CDFE0097-E1A8-414B-BE13-9258BABB412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FE2A0AE-C8D7-4904-B643-5FC3E6B6CF92}" type="datetimeFigureOut">
              <a:rPr lang="en-US" smtClean="0"/>
              <a:t>10/17/2011</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DFE0097-E1A8-414B-BE13-9258BABB412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14400"/>
            <a:ext cx="7772400" cy="1470025"/>
          </a:xfrm>
        </p:spPr>
        <p:txBody>
          <a:bodyPr>
            <a:normAutofit fontScale="90000"/>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Cultural Diversity in New      	York City Classrooms</a:t>
            </a:r>
            <a:endParaRPr lang="en-US"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Subtitle 2"/>
          <p:cNvSpPr>
            <a:spLocks noGrp="1"/>
          </p:cNvSpPr>
          <p:nvPr>
            <p:ph type="subTitle" idx="1"/>
          </p:nvPr>
        </p:nvSpPr>
        <p:spPr>
          <a:xfrm>
            <a:off x="1423555" y="2133600"/>
            <a:ext cx="6400800" cy="1752600"/>
          </a:xfrm>
        </p:spPr>
        <p:txBody>
          <a:bodyPr>
            <a:normAutofit/>
          </a:bodyPr>
          <a:lstStyle/>
          <a:p>
            <a:r>
              <a:rPr lang="en-US" sz="36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Selecting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E</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fficient </a:t>
            </a:r>
            <a:r>
              <a:rPr lang="en-US" sz="3200" dirty="0">
                <a:effectLst>
                  <a:outerShdw blurRad="38100" dist="38100" dir="2700000" algn="tl">
                    <a:srgbClr val="000000">
                      <a:alpha val="43137"/>
                    </a:srgbClr>
                  </a:outerShdw>
                </a:effectLst>
                <a:latin typeface="Times New Roman" pitchFamily="18" charset="0"/>
                <a:cs typeface="Times New Roman" pitchFamily="18" charset="0"/>
              </a:rPr>
              <a:t>I</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nstructional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T</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echniques for Culturally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D</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iverse </a:t>
            </a:r>
            <a:r>
              <a:rPr lang="en-US" sz="3200" dirty="0">
                <a:effectLst>
                  <a:outerShdw blurRad="38100" dist="38100" dir="2700000" algn="tl">
                    <a:srgbClr val="000000">
                      <a:alpha val="43137"/>
                    </a:srgbClr>
                  </a:outerShdw>
                </a:effectLst>
                <a:latin typeface="Times New Roman" pitchFamily="18" charset="0"/>
                <a:cs typeface="Times New Roman" pitchFamily="18" charset="0"/>
              </a:rPr>
              <a:t>C</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lassroom</a:t>
            </a:r>
            <a:r>
              <a:rPr lang="en-US" sz="3200" dirty="0" smtClean="0">
                <a:solidFill>
                  <a:schemeClr val="tx1"/>
                </a:solidFill>
                <a:latin typeface="Times New Roman" pitchFamily="18" charset="0"/>
                <a:cs typeface="Times New Roman" pitchFamily="18" charset="0"/>
              </a:rPr>
              <a:t>s</a:t>
            </a:r>
            <a:endParaRPr lang="en-US" sz="3200" dirty="0">
              <a:solidFill>
                <a:schemeClr val="tx1"/>
              </a:solidFill>
              <a:latin typeface="Times New Roman" pitchFamily="18" charset="0"/>
              <a:cs typeface="Times New Roman" pitchFamily="18" charset="0"/>
            </a:endParaRPr>
          </a:p>
        </p:txBody>
      </p:sp>
      <p:sp>
        <p:nvSpPr>
          <p:cNvPr id="5" name="TextBox 4"/>
          <p:cNvSpPr txBox="1"/>
          <p:nvPr/>
        </p:nvSpPr>
        <p:spPr>
          <a:xfrm>
            <a:off x="1066800" y="5029200"/>
            <a:ext cx="7162800" cy="1261884"/>
          </a:xfrm>
          <a:prstGeom prst="rect">
            <a:avLst/>
          </a:prstGeom>
          <a:noFill/>
        </p:spPr>
        <p:txBody>
          <a:bodyPr wrap="square" rtlCol="0">
            <a:spAutoFit/>
          </a:bodyPr>
          <a:lstStyle/>
          <a:p>
            <a:pPr lvl="0" algn="ctr" fontAlgn="base">
              <a:lnSpc>
                <a:spcPct val="80000"/>
              </a:lnSpc>
              <a:spcBef>
                <a:spcPct val="20000"/>
              </a:spcBef>
              <a:spcAft>
                <a:spcPct val="0"/>
              </a:spcAft>
              <a:buClr>
                <a:srgbClr val="00007D"/>
              </a:buClr>
              <a:buSzPct val="75000"/>
            </a:pPr>
            <a:endParaRPr lang="en-US" sz="2000" b="1" dirty="0" smtClean="0">
              <a:latin typeface="Times New Roman" pitchFamily="18" charset="0"/>
              <a:cs typeface="Times New Roman" pitchFamily="18" charset="0"/>
            </a:endParaRPr>
          </a:p>
          <a:p>
            <a:pPr lvl="0" algn="ctr" fontAlgn="base">
              <a:lnSpc>
                <a:spcPct val="80000"/>
              </a:lnSpc>
              <a:spcBef>
                <a:spcPct val="20000"/>
              </a:spcBef>
              <a:spcAft>
                <a:spcPct val="0"/>
              </a:spcAft>
              <a:buClr>
                <a:srgbClr val="00007D"/>
              </a:buClr>
              <a:buSzPct val="75000"/>
            </a:pPr>
            <a:r>
              <a:rPr lang="en-US" sz="2000" b="1" dirty="0" smtClean="0">
                <a:latin typeface="Times New Roman" pitchFamily="18" charset="0"/>
                <a:cs typeface="Times New Roman" pitchFamily="18" charset="0"/>
              </a:rPr>
              <a:t>Svetlana Khvatikova and Marva Rudder</a:t>
            </a:r>
          </a:p>
          <a:p>
            <a:pPr lvl="0" algn="ctr" fontAlgn="base">
              <a:lnSpc>
                <a:spcPct val="80000"/>
              </a:lnSpc>
              <a:spcBef>
                <a:spcPct val="20000"/>
              </a:spcBef>
              <a:spcAft>
                <a:spcPct val="0"/>
              </a:spcAft>
              <a:buClr>
                <a:srgbClr val="00007D"/>
              </a:buClr>
              <a:buSzPct val="75000"/>
            </a:pPr>
            <a:r>
              <a:rPr lang="en-US" sz="2000" b="1" dirty="0" smtClean="0">
                <a:latin typeface="Times New Roman" pitchFamily="18" charset="0"/>
                <a:cs typeface="Times New Roman" pitchFamily="18" charset="0"/>
              </a:rPr>
              <a:t> </a:t>
            </a:r>
            <a:r>
              <a:rPr kumimoji="0" lang="en-US" sz="2000" b="1" i="0" u="none" strike="noStrike" kern="0" cap="none" spc="0" normalizeH="0" baseline="0" noProof="0" dirty="0" smtClean="0">
                <a:ln>
                  <a:noFill/>
                </a:ln>
                <a:effectLst/>
                <a:uLnTx/>
                <a:uFillTx/>
                <a:latin typeface="Times New Roman" pitchFamily="18" charset="0"/>
                <a:cs typeface="Times New Roman" pitchFamily="18" charset="0"/>
              </a:rPr>
              <a:t>Education 7201: Seminar in Applied Theory and Research I</a:t>
            </a:r>
          </a:p>
          <a:p>
            <a:pPr lvl="0" algn="ctr" fontAlgn="base">
              <a:lnSpc>
                <a:spcPct val="80000"/>
              </a:lnSpc>
              <a:spcBef>
                <a:spcPct val="20000"/>
              </a:spcBef>
              <a:spcAft>
                <a:spcPct val="0"/>
              </a:spcAft>
              <a:buClr>
                <a:srgbClr val="00007D"/>
              </a:buClr>
              <a:buSzPct val="75000"/>
            </a:pPr>
            <a:r>
              <a:rPr kumimoji="0" lang="en-US" sz="2000" b="1" i="0" u="none" strike="noStrike" kern="0" cap="none" spc="0" normalizeH="0" baseline="0" noProof="0" dirty="0" smtClean="0">
                <a:ln>
                  <a:noFill/>
                </a:ln>
                <a:effectLst/>
                <a:uLnTx/>
                <a:uFillTx/>
                <a:latin typeface="Times New Roman" pitchFamily="18" charset="0"/>
                <a:cs typeface="Times New Roman" pitchFamily="18" charset="0"/>
              </a:rPr>
              <a:t>Fall 2011</a:t>
            </a:r>
          </a:p>
        </p:txBody>
      </p:sp>
      <p:pic>
        <p:nvPicPr>
          <p:cNvPr id="7" name="Picture 6" descr="http://www.iearnuk.com/images/Copy%20of%20globe%20plus%20children.jpg"/>
          <p:cNvPicPr/>
          <p:nvPr/>
        </p:nvPicPr>
        <p:blipFill>
          <a:blip r:embed="rId3" cstate="print"/>
          <a:srcRect/>
          <a:stretch>
            <a:fillRect/>
          </a:stretch>
        </p:blipFill>
        <p:spPr bwMode="auto">
          <a:xfrm>
            <a:off x="3906982" y="3886199"/>
            <a:ext cx="1447800" cy="1362075"/>
          </a:xfrm>
          <a:prstGeom prst="rect">
            <a:avLst/>
          </a:prstGeom>
          <a:noFill/>
          <a:ln w="9525">
            <a:noFill/>
            <a:miter lim="800000"/>
            <a:headEnd/>
            <a:tailEnd/>
          </a:ln>
          <a:effectLst>
            <a:glow rad="228600">
              <a:schemeClr val="accent4">
                <a:satMod val="175000"/>
                <a:alpha val="40000"/>
              </a:schemeClr>
            </a:glow>
          </a:effectLst>
        </p:spPr>
      </p:pic>
    </p:spTree>
    <p:extLst>
      <p:ext uri="{BB962C8B-B14F-4D97-AF65-F5344CB8AC3E}">
        <p14:creationId xmlns:p14="http://schemas.microsoft.com/office/powerpoint/2010/main" val="3596781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effectLst>
                  <a:outerShdw blurRad="38100" dist="38100" dir="2700000" algn="tl">
                    <a:srgbClr val="000000">
                      <a:alpha val="43137"/>
                    </a:srgbClr>
                  </a:outerShdw>
                </a:effectLst>
                <a:latin typeface="Times New Roman" pitchFamily="18" charset="0"/>
                <a:cs typeface="Times New Roman" pitchFamily="18" charset="0"/>
              </a:rPr>
              <a:t>Table of Contents</a:t>
            </a:r>
            <a:endParaRPr lang="en-US"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914400" y="1752600"/>
            <a:ext cx="7772400" cy="4572000"/>
          </a:xfrm>
        </p:spPr>
        <p:txBody>
          <a:bodyPr/>
          <a:lstStyle/>
          <a:p>
            <a:pPr>
              <a:buFont typeface="Wingdings" pitchFamily="2" charset="2"/>
              <a:buChar char="§"/>
            </a:pPr>
            <a:r>
              <a:rPr lang="en-US" sz="2800" dirty="0" smtClean="0">
                <a:latin typeface="Times New Roman" pitchFamily="18" charset="0"/>
                <a:cs typeface="Times New Roman" pitchFamily="18" charset="0"/>
              </a:rPr>
              <a:t>Introduction </a:t>
            </a:r>
          </a:p>
          <a:p>
            <a:pPr lvl="1">
              <a:buFont typeface="Wingdings" pitchFamily="2" charset="2"/>
              <a:buChar char="§"/>
            </a:pPr>
            <a:r>
              <a:rPr lang="en-US" sz="2800" dirty="0" smtClean="0">
                <a:latin typeface="Times New Roman" pitchFamily="18" charset="0"/>
                <a:cs typeface="Times New Roman" pitchFamily="18" charset="0"/>
              </a:rPr>
              <a:t>Statement of the Problem  (slide 3)</a:t>
            </a:r>
          </a:p>
          <a:p>
            <a:pPr lvl="2">
              <a:buFont typeface="Wingdings" pitchFamily="2" charset="2"/>
              <a:buChar char="§"/>
            </a:pPr>
            <a:r>
              <a:rPr lang="en-US" sz="2800" dirty="0" smtClean="0">
                <a:latin typeface="Times New Roman" pitchFamily="18" charset="0"/>
                <a:cs typeface="Times New Roman" pitchFamily="18" charset="0"/>
              </a:rPr>
              <a:t>Supporting Theorists (slide 4)</a:t>
            </a:r>
          </a:p>
          <a:p>
            <a:pPr lvl="3">
              <a:buFont typeface="Wingdings" pitchFamily="2" charset="2"/>
              <a:buChar char="§"/>
            </a:pPr>
            <a:r>
              <a:rPr lang="en-US" sz="2800" dirty="0" smtClean="0">
                <a:latin typeface="Times New Roman" pitchFamily="18" charset="0"/>
                <a:cs typeface="Times New Roman" pitchFamily="18" charset="0"/>
              </a:rPr>
              <a:t>Pros (Slide 5)</a:t>
            </a:r>
          </a:p>
          <a:p>
            <a:pPr lvl="4">
              <a:buFont typeface="Wingdings" pitchFamily="2" charset="2"/>
              <a:buChar char="§"/>
            </a:pPr>
            <a:r>
              <a:rPr lang="en-US" sz="2800" dirty="0" smtClean="0">
                <a:latin typeface="Times New Roman" pitchFamily="18" charset="0"/>
                <a:cs typeface="Times New Roman" pitchFamily="18" charset="0"/>
              </a:rPr>
              <a:t>Cons (Slide 6)</a:t>
            </a:r>
          </a:p>
          <a:p>
            <a:pPr lvl="5">
              <a:buFont typeface="Wingdings" pitchFamily="2" charset="2"/>
              <a:buChar char="§"/>
            </a:pPr>
            <a:r>
              <a:rPr lang="en-US" sz="2800" dirty="0" smtClean="0">
                <a:latin typeface="Times New Roman" pitchFamily="18" charset="0"/>
                <a:cs typeface="Times New Roman" pitchFamily="18" charset="0"/>
              </a:rPr>
              <a:t>Statement of the Hypothesis (Slide 7)</a:t>
            </a:r>
          </a:p>
          <a:p>
            <a:pPr lvl="6">
              <a:buFont typeface="Wingdings" pitchFamily="2" charset="2"/>
              <a:buChar char="§"/>
            </a:pPr>
            <a:r>
              <a:rPr lang="en-US" sz="2800" dirty="0" smtClean="0">
                <a:latin typeface="Times New Roman" pitchFamily="18" charset="0"/>
                <a:cs typeface="Times New Roman" pitchFamily="18" charset="0"/>
              </a:rPr>
              <a:t>References (Slide 8)</a:t>
            </a:r>
          </a:p>
          <a:p>
            <a:pPr marL="68580" indent="0">
              <a:buNone/>
            </a:pPr>
            <a:r>
              <a:rPr lang="en-US" dirty="0" smtClean="0">
                <a:latin typeface="Times New Roman" pitchFamily="18" charset="0"/>
                <a:cs typeface="Times New Roman" pitchFamily="18" charset="0"/>
              </a:rPr>
              <a:t>		               	</a:t>
            </a:r>
          </a:p>
        </p:txBody>
      </p:sp>
      <p:pic>
        <p:nvPicPr>
          <p:cNvPr id="4" name="Picture 3" descr="http://schools.u-46.org/public/kids_circle.jpg"/>
          <p:cNvPicPr/>
          <p:nvPr/>
        </p:nvPicPr>
        <p:blipFill>
          <a:blip r:embed="rId2" cstate="print"/>
          <a:srcRect/>
          <a:stretch>
            <a:fillRect/>
          </a:stretch>
        </p:blipFill>
        <p:spPr bwMode="auto">
          <a:xfrm>
            <a:off x="6248400" y="152400"/>
            <a:ext cx="2719387" cy="2128838"/>
          </a:xfrm>
          <a:prstGeom prst="rect">
            <a:avLst/>
          </a:prstGeom>
          <a:ln>
            <a:solidFill>
              <a:srgbClr val="002060"/>
            </a:solidFill>
            <a:prstDash val="solid"/>
            <a:headEnd/>
            <a:tailEnd/>
          </a:ln>
          <a:effectLst>
            <a:glow rad="228600">
              <a:schemeClr val="accent5">
                <a:satMod val="175000"/>
                <a:alpha val="40000"/>
              </a:schemeClr>
            </a:glow>
          </a:effectLst>
        </p:spPr>
        <p:style>
          <a:lnRef idx="1">
            <a:schemeClr val="accent5"/>
          </a:lnRef>
          <a:fillRef idx="3">
            <a:schemeClr val="accent5"/>
          </a:fillRef>
          <a:effectRef idx="2">
            <a:schemeClr val="accent5"/>
          </a:effectRef>
          <a:fontRef idx="minor">
            <a:schemeClr val="lt1"/>
          </a:fontRef>
        </p:style>
      </p:pic>
    </p:spTree>
    <p:extLst>
      <p:ext uri="{BB962C8B-B14F-4D97-AF65-F5344CB8AC3E}">
        <p14:creationId xmlns:p14="http://schemas.microsoft.com/office/powerpoint/2010/main" val="1250138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72400" cy="914400"/>
          </a:xfrm>
        </p:spPr>
        <p:txBody>
          <a:bodyPr>
            <a:normAutofit/>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u="sng" dirty="0" smtClean="0">
                <a:effectLst>
                  <a:outerShdw blurRad="38100" dist="38100" dir="2700000" algn="tl">
                    <a:srgbClr val="000000">
                      <a:alpha val="43137"/>
                    </a:srgbClr>
                  </a:outerShdw>
                </a:effectLst>
                <a:latin typeface="Times New Roman" pitchFamily="18" charset="0"/>
                <a:cs typeface="Times New Roman" pitchFamily="18" charset="0"/>
              </a:rPr>
              <a:t>Statement of the Problem</a:t>
            </a:r>
            <a:endParaRPr lang="en-US"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762000" y="1371600"/>
            <a:ext cx="7848600" cy="4922040"/>
          </a:xfrm>
        </p:spPr>
        <p:txBody>
          <a:bodyPr>
            <a:noAutofit/>
          </a:bodyPr>
          <a:lstStyle/>
          <a:p>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New York City is one of the most diverse cities.  All five boroughs are filled with children from diverse backgrounds and cultures. The need for teachers to relate to student’s cultural backgrounds is important.  Several studies have shown, that student’s culture plays a crucial role in the way they learn and view the world. These studies have shown that the lack of multicultural knowledge isolates students from society thereby affecting their learning and social skills. The lack of cultural aspects in the classroom lead to a drop in students’ success </a:t>
            </a:r>
            <a:r>
              <a:rPr lang="en-US" sz="2400" dirty="0" smtClean="0">
                <a:latin typeface="Times New Roman" pitchFamily="18" charset="0"/>
                <a:cs typeface="Times New Roman" pitchFamily="18" charset="0"/>
              </a:rPr>
              <a:t>rates, </a:t>
            </a:r>
            <a:r>
              <a:rPr lang="en-US" sz="2400" dirty="0">
                <a:latin typeface="Times New Roman" pitchFamily="18" charset="0"/>
                <a:cs typeface="Times New Roman" pitchFamily="18" charset="0"/>
              </a:rPr>
              <a:t>due to students not being able to connect with the information being taught.  One of the solutions to this growing problem is to implement more multicultural studies into the curriculum.</a:t>
            </a:r>
          </a:p>
          <a:p>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869479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Supporting Theorists</a:t>
            </a:r>
            <a:endParaRPr lang="en-US"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762000" y="1371600"/>
            <a:ext cx="7772400" cy="4572000"/>
          </a:xfrm>
        </p:spPr>
        <p:txBody>
          <a:bodyPr>
            <a:normAutofit/>
          </a:bodyPr>
          <a:lstStyle/>
          <a:p>
            <a:r>
              <a:rPr lang="en-US" sz="2000" b="1" u="sng" dirty="0" smtClean="0">
                <a:solidFill>
                  <a:schemeClr val="tx2">
                    <a:lumMod val="75000"/>
                  </a:schemeClr>
                </a:solidFill>
                <a:latin typeface="Times New Roman" pitchFamily="18" charset="0"/>
                <a:cs typeface="Times New Roman" pitchFamily="18" charset="0"/>
              </a:rPr>
              <a:t>Lev Vygotsky </a:t>
            </a:r>
            <a:r>
              <a:rPr lang="en-US" sz="2000" b="1" dirty="0" smtClean="0">
                <a:solidFill>
                  <a:schemeClr val="tx2">
                    <a:lumMod val="75000"/>
                  </a:schemeClr>
                </a:solidFill>
                <a:latin typeface="Times New Roman" pitchFamily="18" charset="0"/>
                <a:cs typeface="Times New Roman" pitchFamily="18" charset="0"/>
              </a:rPr>
              <a:t>:</a:t>
            </a:r>
          </a:p>
          <a:p>
            <a:pPr>
              <a:buFont typeface="Courier New" pitchFamily="49" charset="0"/>
              <a:buChar char="o"/>
            </a:pPr>
            <a:r>
              <a:rPr lang="en-US" sz="2000" dirty="0" smtClean="0">
                <a:latin typeface="Times New Roman" pitchFamily="18" charset="0"/>
                <a:cs typeface="Times New Roman" pitchFamily="18" charset="0"/>
              </a:rPr>
              <a:t>Affirms that learning does not take place in cognitive isolation, but within the context of activities and social interaction likely informed by the day-to- day contingencies of culture.</a:t>
            </a:r>
          </a:p>
          <a:p>
            <a:pPr>
              <a:buFont typeface="Courier New" pitchFamily="49" charset="0"/>
              <a:buChar char="o"/>
            </a:pPr>
            <a:r>
              <a:rPr lang="en-US" sz="2000" dirty="0" smtClean="0">
                <a:latin typeface="Times New Roman" pitchFamily="18" charset="0"/>
                <a:cs typeface="Times New Roman" pitchFamily="18" charset="0"/>
              </a:rPr>
              <a:t>Suggests school learning is largely informed by the interaction between the conceptual domains of the home and the school.</a:t>
            </a:r>
          </a:p>
          <a:p>
            <a:pPr>
              <a:buFont typeface="Courier New" pitchFamily="49" charset="0"/>
              <a:buChar char="o"/>
            </a:pPr>
            <a:r>
              <a:rPr lang="en-US" sz="2000" dirty="0" smtClean="0">
                <a:latin typeface="Times New Roman" pitchFamily="18" charset="0"/>
                <a:cs typeface="Times New Roman" pitchFamily="18" charset="0"/>
              </a:rPr>
              <a:t>States that regardless of cultural background, the most effective school learning occurs when learning assumptions in the home or “spontaneous” conceptual domain, are meaningfully connected to the assumptions encountered in the school, the “schooled” conceptual domain.</a:t>
            </a:r>
          </a:p>
          <a:p>
            <a:pPr marL="68580" indent="0">
              <a:buNone/>
            </a:pPr>
            <a:r>
              <a:rPr lang="en-US" sz="2000" dirty="0" smtClean="0">
                <a:latin typeface="Times New Roman" pitchFamily="18" charset="0"/>
                <a:cs typeface="Times New Roman" pitchFamily="18" charset="0"/>
              </a:rPr>
              <a:t> (Meacham 2001)</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3106678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7772400" cy="1066800"/>
          </a:xfrm>
        </p:spPr>
        <p:txBody>
          <a:bodyPr/>
          <a:lstStyle/>
          <a:p>
            <a:r>
              <a:rPr lang="en-US" dirty="0" smtClean="0"/>
              <a:t>			  Pros</a:t>
            </a:r>
            <a:endParaRPr lang="en-US" dirty="0"/>
          </a:p>
        </p:txBody>
      </p:sp>
      <p:sp>
        <p:nvSpPr>
          <p:cNvPr id="3" name="Subtitle 2"/>
          <p:cNvSpPr>
            <a:spLocks noGrp="1"/>
          </p:cNvSpPr>
          <p:nvPr>
            <p:ph type="subTitle" idx="1"/>
          </p:nvPr>
        </p:nvSpPr>
        <p:spPr>
          <a:xfrm>
            <a:off x="533400" y="914400"/>
            <a:ext cx="7924800" cy="5562600"/>
          </a:xfrm>
        </p:spPr>
        <p:txBody>
          <a:bodyPr>
            <a:normAutofit/>
          </a:bodyPr>
          <a:lstStyle/>
          <a:p>
            <a:r>
              <a:rPr lang="en-US" dirty="0" smtClean="0">
                <a:latin typeface="Times New Roman" pitchFamily="18" charset="0"/>
                <a:cs typeface="Times New Roman" pitchFamily="18" charset="0"/>
              </a:rPr>
              <a:t>Culturally relevant pedagogy has been defined as a means to use students’ cultures and strengths to bridge school achievement (Boutte &amp; Hill, 2006), to validate students’ life experiences by utilizing their cultures and histories as teaching resources (Boyle-Baise, 2005), and to recognize students’ home cultures, promote collaboration among peers, hold high standards, and connect home life with school experiences (Neuman, 1999). Siwatu (2007) even stipulated that there is general agreement among culturally responsive pedagogues insofar as how the theory is used in facilitating learning, structuring classroom management, providing multiple opportunities to demonstrate knowledge, and helping students to maintain their own culture while navigating in the mainstream culture.</a:t>
            </a:r>
          </a:p>
          <a:p>
            <a:endParaRPr lang="en-US"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(Young 2010;Chisholm 1994;</a:t>
            </a: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 Montgomery 2010;  Ladson-Billings 1995; Silva , Langhout 2011;Morrison, Robbins, Rose  2008).</a:t>
            </a:r>
          </a:p>
          <a:p>
            <a:endParaRPr lang="en-US" dirty="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2823970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975104"/>
          </a:xfrm>
        </p:spPr>
        <p:txBody>
          <a:bodyPr/>
          <a:lstStyle/>
          <a:p>
            <a:r>
              <a:rPr lang="en-US" dirty="0" smtClean="0"/>
              <a:t>			 Cons</a:t>
            </a:r>
            <a:endParaRPr lang="en-US" dirty="0"/>
          </a:p>
        </p:txBody>
      </p:sp>
      <p:sp>
        <p:nvSpPr>
          <p:cNvPr id="3" name="Subtitle 2"/>
          <p:cNvSpPr>
            <a:spLocks noGrp="1"/>
          </p:cNvSpPr>
          <p:nvPr>
            <p:ph type="subTitle" idx="1"/>
          </p:nvPr>
        </p:nvSpPr>
        <p:spPr>
          <a:xfrm>
            <a:off x="838200" y="1295400"/>
            <a:ext cx="7848600" cy="4114800"/>
          </a:xfrm>
        </p:spPr>
        <p:txBody>
          <a:bodyPr>
            <a:normAutofit fontScale="25000" lnSpcReduction="20000"/>
          </a:bodyPr>
          <a:lstStyle/>
          <a:p>
            <a:r>
              <a:rPr lang="en-US" sz="8000" smtClean="0">
                <a:latin typeface="Times New Roman" pitchFamily="18" charset="0"/>
                <a:cs typeface="Times New Roman" pitchFamily="18" charset="0"/>
              </a:rPr>
              <a:t>How </a:t>
            </a:r>
            <a:r>
              <a:rPr lang="en-US" sz="8000" dirty="0" smtClean="0">
                <a:latin typeface="Times New Roman" pitchFamily="18" charset="0"/>
                <a:cs typeface="Times New Roman" pitchFamily="18" charset="0"/>
              </a:rPr>
              <a:t>multicultural </a:t>
            </a:r>
            <a:r>
              <a:rPr lang="en-US" sz="8000" dirty="0">
                <a:latin typeface="Times New Roman" pitchFamily="18" charset="0"/>
                <a:cs typeface="Times New Roman" pitchFamily="18" charset="0"/>
              </a:rPr>
              <a:t>c</a:t>
            </a:r>
            <a:r>
              <a:rPr lang="en-US" sz="8000" dirty="0" smtClean="0">
                <a:latin typeface="Times New Roman" pitchFamily="18" charset="0"/>
                <a:cs typeface="Times New Roman" pitchFamily="18" charset="0"/>
              </a:rPr>
              <a:t>lassroom </a:t>
            </a:r>
            <a:r>
              <a:rPr lang="en-US" sz="8000" dirty="0">
                <a:latin typeface="Times New Roman" pitchFamily="18" charset="0"/>
                <a:cs typeface="Times New Roman" pitchFamily="18" charset="0"/>
              </a:rPr>
              <a:t>i</a:t>
            </a:r>
            <a:r>
              <a:rPr lang="en-US" sz="8000" dirty="0" smtClean="0">
                <a:latin typeface="Times New Roman" pitchFamily="18" charset="0"/>
                <a:cs typeface="Times New Roman" pitchFamily="18" charset="0"/>
              </a:rPr>
              <a:t>nstruction </a:t>
            </a:r>
            <a:r>
              <a:rPr lang="en-US" sz="8000" dirty="0" smtClean="0">
                <a:latin typeface="Times New Roman" pitchFamily="18" charset="0"/>
                <a:cs typeface="Times New Roman" pitchFamily="18" charset="0"/>
              </a:rPr>
              <a:t>is </a:t>
            </a:r>
            <a:r>
              <a:rPr lang="en-US" sz="8000" dirty="0" smtClean="0">
                <a:latin typeface="Times New Roman" pitchFamily="18" charset="0"/>
                <a:cs typeface="Times New Roman" pitchFamily="18" charset="0"/>
              </a:rPr>
              <a:t>undermining our children's ability </a:t>
            </a:r>
            <a:r>
              <a:rPr lang="en-US" sz="8000" dirty="0" smtClean="0">
                <a:latin typeface="Times New Roman" pitchFamily="18" charset="0"/>
                <a:cs typeface="Times New Roman" pitchFamily="18" charset="0"/>
              </a:rPr>
              <a:t>to </a:t>
            </a:r>
            <a:r>
              <a:rPr lang="en-US" sz="8000" dirty="0" smtClean="0">
                <a:latin typeface="Times New Roman" pitchFamily="18" charset="0"/>
                <a:cs typeface="Times New Roman" pitchFamily="18" charset="0"/>
              </a:rPr>
              <a:t>read</a:t>
            </a:r>
            <a:r>
              <a:rPr lang="en-US" sz="8000" dirty="0" smtClean="0">
                <a:latin typeface="Times New Roman" pitchFamily="18" charset="0"/>
                <a:cs typeface="Times New Roman" pitchFamily="18" charset="0"/>
              </a:rPr>
              <a:t>, </a:t>
            </a:r>
            <a:r>
              <a:rPr lang="en-US" sz="8000" dirty="0" smtClean="0">
                <a:latin typeface="Times New Roman" pitchFamily="18" charset="0"/>
                <a:cs typeface="Times New Roman" pitchFamily="18" charset="0"/>
              </a:rPr>
              <a:t>write</a:t>
            </a:r>
            <a:r>
              <a:rPr lang="en-US" sz="8000" dirty="0" smtClean="0">
                <a:latin typeface="Times New Roman" pitchFamily="18" charset="0"/>
                <a:cs typeface="Times New Roman" pitchFamily="18" charset="0"/>
              </a:rPr>
              <a:t>, and </a:t>
            </a:r>
            <a:r>
              <a:rPr lang="en-US" sz="8000" dirty="0" smtClean="0">
                <a:latin typeface="Times New Roman" pitchFamily="18" charset="0"/>
                <a:cs typeface="Times New Roman" pitchFamily="18" charset="0"/>
              </a:rPr>
              <a:t>reason</a:t>
            </a:r>
            <a:r>
              <a:rPr lang="en-US" sz="8000" dirty="0" smtClean="0">
                <a:latin typeface="Times New Roman" pitchFamily="18" charset="0"/>
                <a:cs typeface="Times New Roman" pitchFamily="18" charset="0"/>
              </a:rPr>
              <a:t>, multiculturalism is quite the norm in America's elementary schools. Some of the major reading textbooks used in elementary schools around the country  has found a deadening and counterproductive multiculturalism whose consequences are racial resentment and multicultural illiteracy. It seems entirely possible that declines in reading test scores in the early 1990s, particularly among black children, were a direct result of the condescension, relentless moralizing, and pedagogical inefficacy that informs these texts.</a:t>
            </a:r>
          </a:p>
          <a:p>
            <a:endParaRPr lang="en-US" sz="5000" b="1" dirty="0">
              <a:latin typeface="Times New Roman" pitchFamily="18" charset="0"/>
              <a:cs typeface="Times New Roman" pitchFamily="18" charset="0"/>
            </a:endParaRPr>
          </a:p>
          <a:p>
            <a:endParaRPr lang="en-US" sz="5000" b="1" dirty="0" smtClean="0">
              <a:latin typeface="Times New Roman" pitchFamily="18" charset="0"/>
              <a:cs typeface="Times New Roman" pitchFamily="18" charset="0"/>
            </a:endParaRPr>
          </a:p>
          <a:p>
            <a:r>
              <a:rPr lang="en-US" sz="7200" dirty="0" smtClean="0">
                <a:latin typeface="Times New Roman" pitchFamily="18" charset="0"/>
                <a:cs typeface="Times New Roman" pitchFamily="18" charset="0"/>
              </a:rPr>
              <a:t>(</a:t>
            </a:r>
            <a:r>
              <a:rPr lang="en-US" sz="7200" dirty="0">
                <a:latin typeface="Times New Roman" pitchFamily="18" charset="0"/>
                <a:cs typeface="Times New Roman" pitchFamily="18" charset="0"/>
              </a:rPr>
              <a:t>Hymowitz, </a:t>
            </a:r>
            <a:r>
              <a:rPr lang="en-US" sz="7200" dirty="0" smtClean="0">
                <a:latin typeface="Times New Roman" pitchFamily="18" charset="0"/>
                <a:cs typeface="Times New Roman" pitchFamily="18" charset="0"/>
              </a:rPr>
              <a:t>Kay 1999;</a:t>
            </a:r>
            <a:r>
              <a:rPr lang="en-US" sz="7200" dirty="0">
                <a:latin typeface="Times New Roman" pitchFamily="18" charset="0"/>
                <a:cs typeface="Times New Roman" pitchFamily="18" charset="0"/>
              </a:rPr>
              <a:t> </a:t>
            </a:r>
            <a:r>
              <a:rPr lang="en-US" sz="7200" dirty="0" smtClean="0">
                <a:latin typeface="Times New Roman" pitchFamily="18" charset="0"/>
                <a:cs typeface="Times New Roman" pitchFamily="18" charset="0"/>
              </a:rPr>
              <a:t>Morgan 2010;</a:t>
            </a:r>
            <a:r>
              <a:rPr lang="en-US" sz="7200" dirty="0">
                <a:latin typeface="Times New Roman" pitchFamily="18" charset="0"/>
                <a:cs typeface="Times New Roman" pitchFamily="18" charset="0"/>
              </a:rPr>
              <a:t> </a:t>
            </a:r>
            <a:r>
              <a:rPr lang="en-US" sz="7200" dirty="0" smtClean="0">
                <a:latin typeface="Times New Roman" pitchFamily="18" charset="0"/>
                <a:cs typeface="Times New Roman" pitchFamily="18" charset="0"/>
              </a:rPr>
              <a:t>Zhang 2001; Schultz 2010).</a:t>
            </a:r>
            <a:endParaRPr lang="en-US" sz="7200" dirty="0">
              <a:latin typeface="Times New Roman" pitchFamily="18" charset="0"/>
              <a:cs typeface="Times New Roman" pitchFamily="18" charset="0"/>
            </a:endParaRPr>
          </a:p>
          <a:p>
            <a:endParaRPr lang="en-US" sz="7200" dirty="0"/>
          </a:p>
        </p:txBody>
      </p:sp>
    </p:spTree>
    <p:extLst>
      <p:ext uri="{BB962C8B-B14F-4D97-AF65-F5344CB8AC3E}">
        <p14:creationId xmlns:p14="http://schemas.microsoft.com/office/powerpoint/2010/main" val="2583719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effectLst>
                  <a:outerShdw blurRad="38100" dist="38100" dir="2700000" algn="tl">
                    <a:srgbClr val="000000">
                      <a:alpha val="43137"/>
                    </a:srgbClr>
                  </a:outerShdw>
                </a:effectLst>
                <a:latin typeface="Times New Roman" pitchFamily="18" charset="0"/>
                <a:cs typeface="Times New Roman" pitchFamily="18" charset="0"/>
              </a:rPr>
              <a:t>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u="sng" dirty="0" smtClean="0">
                <a:effectLst>
                  <a:outerShdw blurRad="38100" dist="38100" dir="2700000" algn="tl">
                    <a:srgbClr val="000000">
                      <a:alpha val="43137"/>
                    </a:srgbClr>
                  </a:outerShdw>
                </a:effectLst>
                <a:latin typeface="Times New Roman" pitchFamily="18" charset="0"/>
                <a:cs typeface="Times New Roman" pitchFamily="18" charset="0"/>
              </a:rPr>
              <a:t>Statement of the Hypothesis </a:t>
            </a:r>
            <a:endParaRPr lang="en-US"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990600" y="1752600"/>
            <a:ext cx="7772400" cy="4572000"/>
          </a:xfrm>
        </p:spPr>
        <p:txBody>
          <a:bodyPr>
            <a:normAutofit/>
          </a:bodyPr>
          <a:lstStyle/>
          <a:p>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To improve multicultural awareness at PS XX in Brooklyn by enlightening and educating twenty first grade students over a four week period. The assessment will involve measuring student’s responses to assignments without their cultural information and conducting similar </a:t>
            </a:r>
            <a:r>
              <a:rPr lang="en-US" sz="1800" dirty="0">
                <a:latin typeface="Times New Roman" pitchFamily="18" charset="0"/>
                <a:cs typeface="Times New Roman" pitchFamily="18" charset="0"/>
              </a:rPr>
              <a:t>a</a:t>
            </a:r>
            <a:r>
              <a:rPr lang="en-US" sz="1800" dirty="0" smtClean="0">
                <a:latin typeface="Times New Roman" pitchFamily="18" charset="0"/>
                <a:cs typeface="Times New Roman" pitchFamily="18" charset="0"/>
              </a:rPr>
              <a:t>ssignments by incorporating cultural aspects into them. This will include conducting a pretest and post-test to measure the student’s success rates and overall understanding of the material. </a:t>
            </a:r>
          </a:p>
          <a:p>
            <a:r>
              <a:rPr lang="en-US" sz="1800" dirty="0">
                <a:latin typeface="Times New Roman" pitchFamily="18" charset="0"/>
                <a:cs typeface="Times New Roman" pitchFamily="18" charset="0"/>
              </a:rPr>
              <a:t>To improve multicultural awareness at PS XX in Brooklyn by enlightening and educating twenty first grade students over a four week period. The assessment will involve measuring student’s responses to assignments without </a:t>
            </a:r>
            <a:r>
              <a:rPr lang="en-US" sz="1800" dirty="0" smtClean="0">
                <a:latin typeface="Times New Roman" pitchFamily="18" charset="0"/>
                <a:cs typeface="Times New Roman" pitchFamily="18" charset="0"/>
              </a:rPr>
              <a:t>their cultural </a:t>
            </a:r>
            <a:r>
              <a:rPr lang="en-US" sz="1800" dirty="0">
                <a:latin typeface="Times New Roman" pitchFamily="18" charset="0"/>
                <a:cs typeface="Times New Roman" pitchFamily="18" charset="0"/>
              </a:rPr>
              <a:t>information and conducting similar assignments by incorporating cultural aspects into them. </a:t>
            </a:r>
            <a:r>
              <a:rPr lang="en-US" sz="1800" dirty="0" smtClean="0">
                <a:latin typeface="Times New Roman" pitchFamily="18" charset="0"/>
                <a:cs typeface="Times New Roman" pitchFamily="18" charset="0"/>
              </a:rPr>
              <a:t>Students will achieve better results after their personal cultural aspects are added into the material.</a:t>
            </a: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val="867063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914400"/>
          </a:xfrm>
        </p:spPr>
        <p:txBody>
          <a:bodyPr/>
          <a:lstStyle/>
          <a:p>
            <a:r>
              <a:rPr lang="en-US" b="1" dirty="0" smtClean="0">
                <a:effectLst>
                  <a:outerShdw blurRad="38100" dist="38100" dir="2700000" algn="tl">
                    <a:srgbClr val="000000">
                      <a:alpha val="43137"/>
                    </a:srgbClr>
                  </a:outerShdw>
                </a:effectLst>
                <a:latin typeface="Times New Roman" pitchFamily="18" charset="0"/>
                <a:cs typeface="Times New Roman" pitchFamily="18" charset="0"/>
              </a:rPr>
              <a:t>			References</a:t>
            </a: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914400" y="1143000"/>
            <a:ext cx="7772400" cy="5212560"/>
          </a:xfrm>
        </p:spPr>
        <p:txBody>
          <a:bodyPr>
            <a:normAutofit fontScale="25000" lnSpcReduction="20000"/>
          </a:bodyPr>
          <a:lstStyle/>
          <a:p>
            <a:r>
              <a:rPr lang="en-US" sz="6400" dirty="0">
                <a:latin typeface="Times New Roman" pitchFamily="18" charset="0"/>
                <a:cs typeface="Times New Roman" pitchFamily="18" charset="0"/>
              </a:rPr>
              <a:t>Chisholm, M. I. (1994). Preparing Teachers for Multicultural Classrooms. </a:t>
            </a:r>
            <a:r>
              <a:rPr lang="en-US" sz="6400" i="1" dirty="0">
                <a:latin typeface="Times New Roman" pitchFamily="18" charset="0"/>
                <a:cs typeface="Times New Roman" pitchFamily="18" charset="0"/>
              </a:rPr>
              <a:t>The Journal of  Educational Issues of Language Minority Students</a:t>
            </a:r>
            <a:r>
              <a:rPr lang="en-US" sz="6400" dirty="0">
                <a:latin typeface="Times New Roman" pitchFamily="18" charset="0"/>
                <a:cs typeface="Times New Roman" pitchFamily="18" charset="0"/>
              </a:rPr>
              <a:t>, 14,</a:t>
            </a:r>
            <a:r>
              <a:rPr lang="en-US" sz="6400" i="1" dirty="0">
                <a:latin typeface="Times New Roman" pitchFamily="18" charset="0"/>
                <a:cs typeface="Times New Roman" pitchFamily="18" charset="0"/>
              </a:rPr>
              <a:t> </a:t>
            </a:r>
            <a:r>
              <a:rPr lang="en-US" sz="6400" dirty="0">
                <a:latin typeface="Times New Roman" pitchFamily="18" charset="0"/>
                <a:cs typeface="Times New Roman" pitchFamily="18" charset="0"/>
              </a:rPr>
              <a:t>48-56. </a:t>
            </a:r>
            <a:endParaRPr lang="en-US" sz="1600" dirty="0"/>
          </a:p>
          <a:p>
            <a:r>
              <a:rPr lang="en-US" sz="6400" dirty="0">
                <a:latin typeface="Times New Roman" pitchFamily="18" charset="0"/>
                <a:cs typeface="Times New Roman" pitchFamily="18" charset="0"/>
              </a:rPr>
              <a:t>Hymowitz</a:t>
            </a:r>
            <a:r>
              <a:rPr lang="en-US" sz="6400" dirty="0">
                <a:latin typeface="Times New Roman" pitchFamily="18" charset="0"/>
                <a:cs typeface="Times New Roman" pitchFamily="18" charset="0"/>
              </a:rPr>
              <a:t>, K. S. (1999). Multicultural Illiteracy. </a:t>
            </a:r>
            <a:r>
              <a:rPr lang="en-US" sz="6400" i="1" dirty="0">
                <a:latin typeface="Times New Roman" pitchFamily="18" charset="0"/>
                <a:cs typeface="Times New Roman" pitchFamily="18" charset="0"/>
              </a:rPr>
              <a:t>The Public Interest, </a:t>
            </a:r>
            <a:r>
              <a:rPr lang="en-US" sz="6400" dirty="0">
                <a:latin typeface="Times New Roman" pitchFamily="18" charset="0"/>
                <a:cs typeface="Times New Roman" pitchFamily="18" charset="0"/>
              </a:rPr>
              <a:t>(135),</a:t>
            </a:r>
            <a:r>
              <a:rPr lang="en-US" sz="6400" i="1" dirty="0">
                <a:latin typeface="Times New Roman" pitchFamily="18" charset="0"/>
                <a:cs typeface="Times New Roman" pitchFamily="18" charset="0"/>
              </a:rPr>
              <a:t> </a:t>
            </a:r>
            <a:r>
              <a:rPr lang="en-US" sz="6400" dirty="0">
                <a:latin typeface="Times New Roman" pitchFamily="18" charset="0"/>
                <a:cs typeface="Times New Roman" pitchFamily="18" charset="0"/>
              </a:rPr>
              <a:t>124-128</a:t>
            </a:r>
            <a:r>
              <a:rPr lang="en-US" sz="6400" i="1" dirty="0">
                <a:latin typeface="Times New Roman" pitchFamily="18" charset="0"/>
                <a:cs typeface="Times New Roman" pitchFamily="18" charset="0"/>
              </a:rPr>
              <a:t>.</a:t>
            </a:r>
            <a:r>
              <a:rPr lang="en-US" sz="6400" dirty="0" smtClean="0">
                <a:latin typeface="Times New Roman" pitchFamily="18" charset="0"/>
                <a:cs typeface="Times New Roman" pitchFamily="18" charset="0"/>
              </a:rPr>
              <a:t>.</a:t>
            </a:r>
            <a:endParaRPr lang="en-US" sz="6400" dirty="0">
              <a:latin typeface="Times New Roman" pitchFamily="18" charset="0"/>
              <a:cs typeface="Times New Roman" pitchFamily="18" charset="0"/>
            </a:endParaRPr>
          </a:p>
          <a:p>
            <a:r>
              <a:rPr lang="en-US" sz="6400" dirty="0" smtClean="0">
                <a:latin typeface="Times New Roman" pitchFamily="18" charset="0"/>
                <a:cs typeface="Times New Roman" pitchFamily="18" charset="0"/>
              </a:rPr>
              <a:t>Lanson</a:t>
            </a:r>
            <a:r>
              <a:rPr lang="en-US" sz="6400" dirty="0" smtClean="0">
                <a:latin typeface="Times New Roman" pitchFamily="18" charset="0"/>
                <a:cs typeface="Times New Roman" pitchFamily="18" charset="0"/>
              </a:rPr>
              <a:t>-Billings</a:t>
            </a:r>
            <a:r>
              <a:rPr lang="en-US" sz="6400" dirty="0" smtClean="0">
                <a:latin typeface="Times New Roman" pitchFamily="18" charset="0"/>
                <a:cs typeface="Times New Roman" pitchFamily="18" charset="0"/>
              </a:rPr>
              <a:t>, G. (1995). Toward a Theory of Culturally Relevant Pedagogy . </a:t>
            </a:r>
            <a:r>
              <a:rPr lang="en-US" sz="6400" i="1" dirty="0" smtClean="0">
                <a:latin typeface="Times New Roman" pitchFamily="18" charset="0"/>
                <a:cs typeface="Times New Roman" pitchFamily="18" charset="0"/>
              </a:rPr>
              <a:t>American Educational Research Journal </a:t>
            </a:r>
            <a:r>
              <a:rPr lang="en-US" sz="6400" dirty="0" smtClean="0">
                <a:latin typeface="Times New Roman" pitchFamily="18" charset="0"/>
                <a:cs typeface="Times New Roman" pitchFamily="18" charset="0"/>
              </a:rPr>
              <a:t>, 465-491.</a:t>
            </a:r>
          </a:p>
          <a:p>
            <a:r>
              <a:rPr lang="en-US" sz="6400" dirty="0" smtClean="0">
                <a:latin typeface="Times New Roman" pitchFamily="18" charset="0"/>
                <a:cs typeface="Times New Roman" pitchFamily="18" charset="0"/>
              </a:rPr>
              <a:t>Langhout, J. M. (2011). Cultivating Agents of Change in Children. </a:t>
            </a:r>
            <a:r>
              <a:rPr lang="en-US" sz="6400" i="1" dirty="0" smtClean="0">
                <a:latin typeface="Times New Roman" pitchFamily="18" charset="0"/>
                <a:cs typeface="Times New Roman" pitchFamily="18" charset="0"/>
              </a:rPr>
              <a:t>Theory and Research in Social Education</a:t>
            </a:r>
            <a:r>
              <a:rPr lang="en-US" sz="6400" dirty="0" smtClean="0">
                <a:latin typeface="Times New Roman" pitchFamily="18" charset="0"/>
                <a:cs typeface="Times New Roman" pitchFamily="18" charset="0"/>
              </a:rPr>
              <a:t>, 61-91.</a:t>
            </a:r>
          </a:p>
          <a:p>
            <a:r>
              <a:rPr lang="en-US" sz="6400" dirty="0" smtClean="0">
                <a:latin typeface="Times New Roman" pitchFamily="18" charset="0"/>
                <a:cs typeface="Times New Roman" pitchFamily="18" charset="0"/>
              </a:rPr>
              <a:t>Meacham, S. J. (2001). Vygotsky and the Blues: Re-Reading Cultural Connections and Conceptual Development. </a:t>
            </a:r>
            <a:r>
              <a:rPr lang="en-US" sz="6400" i="1" dirty="0" smtClean="0">
                <a:latin typeface="Times New Roman" pitchFamily="18" charset="0"/>
                <a:cs typeface="Times New Roman" pitchFamily="18" charset="0"/>
              </a:rPr>
              <a:t>Theory Into Practice</a:t>
            </a:r>
            <a:r>
              <a:rPr lang="en-US" sz="6400" dirty="0" smtClean="0">
                <a:latin typeface="Times New Roman" pitchFamily="18" charset="0"/>
                <a:cs typeface="Times New Roman" pitchFamily="18" charset="0"/>
              </a:rPr>
              <a:t>, 190-196.</a:t>
            </a:r>
          </a:p>
          <a:p>
            <a:r>
              <a:rPr lang="en-US" sz="6400" dirty="0" smtClean="0">
                <a:latin typeface="Times New Roman" pitchFamily="18" charset="0"/>
                <a:cs typeface="Times New Roman" pitchFamily="18" charset="0"/>
              </a:rPr>
              <a:t>Montgomery</a:t>
            </a:r>
            <a:r>
              <a:rPr lang="en-US" sz="6400" dirty="0">
                <a:latin typeface="Times New Roman" pitchFamily="18" charset="0"/>
                <a:cs typeface="Times New Roman" pitchFamily="18" charset="0"/>
              </a:rPr>
              <a:t>, C. (n.d.). Caught Between Regulations and Meaning: Fifth Grade Students and their Teachers Respond to Multicultural Children's Literature</a:t>
            </a:r>
            <a:r>
              <a:rPr lang="en-US" sz="6400" dirty="0" smtClean="0">
                <a:latin typeface="Times New Roman" pitchFamily="18" charset="0"/>
                <a:cs typeface="Times New Roman" pitchFamily="18" charset="0"/>
              </a:rPr>
              <a:t>.</a:t>
            </a:r>
          </a:p>
          <a:p>
            <a:r>
              <a:rPr lang="en-US" sz="6400" dirty="0" smtClean="0">
                <a:latin typeface="Times New Roman" pitchFamily="18" charset="0"/>
                <a:cs typeface="Times New Roman" pitchFamily="18" charset="0"/>
              </a:rPr>
              <a:t>Morgan</a:t>
            </a:r>
            <a:r>
              <a:rPr lang="en-US" sz="6400" dirty="0">
                <a:latin typeface="Times New Roman" pitchFamily="18" charset="0"/>
                <a:cs typeface="Times New Roman" pitchFamily="18" charset="0"/>
              </a:rPr>
              <a:t>, H. (2010). Teaching Styles Can Make a Big Difference. </a:t>
            </a:r>
            <a:r>
              <a:rPr lang="en-US" sz="6400" i="1" dirty="0" smtClean="0">
                <a:latin typeface="Times New Roman" pitchFamily="18" charset="0"/>
                <a:cs typeface="Times New Roman" pitchFamily="18" charset="0"/>
              </a:rPr>
              <a:t>Educational </a:t>
            </a:r>
            <a:r>
              <a:rPr lang="en-US" sz="6400" i="1" dirty="0">
                <a:latin typeface="Times New Roman" pitchFamily="18" charset="0"/>
                <a:cs typeface="Times New Roman" pitchFamily="18" charset="0"/>
              </a:rPr>
              <a:t>Horizons</a:t>
            </a:r>
            <a:r>
              <a:rPr lang="en-US" sz="6400" dirty="0">
                <a:latin typeface="Times New Roman" pitchFamily="18" charset="0"/>
                <a:cs typeface="Times New Roman" pitchFamily="18" charset="0"/>
              </a:rPr>
              <a:t>, 114-20</a:t>
            </a:r>
            <a:r>
              <a:rPr lang="en-US" sz="6400" dirty="0" smtClean="0">
                <a:latin typeface="Times New Roman" pitchFamily="18" charset="0"/>
                <a:cs typeface="Times New Roman" pitchFamily="18" charset="0"/>
              </a:rPr>
              <a:t>.</a:t>
            </a:r>
          </a:p>
          <a:p>
            <a:r>
              <a:rPr lang="en-US" sz="6400" dirty="0" smtClean="0">
                <a:latin typeface="Times New Roman" pitchFamily="18" charset="0"/>
                <a:cs typeface="Times New Roman" pitchFamily="18" charset="0"/>
              </a:rPr>
              <a:t>Morrison</a:t>
            </a:r>
            <a:r>
              <a:rPr lang="en-US" sz="6400" dirty="0">
                <a:latin typeface="Times New Roman" pitchFamily="18" charset="0"/>
                <a:cs typeface="Times New Roman" pitchFamily="18" charset="0"/>
              </a:rPr>
              <a:t>, K. A., Robbins, H. H., &amp; Rose, (2008). Operationalizing Culturally Relevant Pedagogy: A Synthesis of Classroom-Based Research. </a:t>
            </a:r>
            <a:r>
              <a:rPr lang="en-US" sz="6400" i="1" dirty="0">
                <a:latin typeface="Times New Roman" pitchFamily="18" charset="0"/>
                <a:cs typeface="Times New Roman" pitchFamily="18" charset="0"/>
              </a:rPr>
              <a:t>Equity and Excellence in Education</a:t>
            </a:r>
            <a:r>
              <a:rPr lang="en-US" sz="6400" dirty="0">
                <a:latin typeface="Times New Roman" pitchFamily="18" charset="0"/>
                <a:cs typeface="Times New Roman" pitchFamily="18" charset="0"/>
              </a:rPr>
              <a:t>, 41(4), 433-452. Retrieved from Eric Database.</a:t>
            </a:r>
          </a:p>
          <a:p>
            <a:r>
              <a:rPr lang="en-US" sz="6400" dirty="0" smtClean="0">
                <a:latin typeface="Times New Roman" pitchFamily="18" charset="0"/>
                <a:cs typeface="Times New Roman" pitchFamily="18" charset="0"/>
              </a:rPr>
              <a:t>Schultz</a:t>
            </a:r>
            <a:r>
              <a:rPr lang="en-US" sz="6400" dirty="0">
                <a:latin typeface="Times New Roman" pitchFamily="18" charset="0"/>
                <a:cs typeface="Times New Roman" pitchFamily="18" charset="0"/>
              </a:rPr>
              <a:t>, S. (2010). </a:t>
            </a:r>
            <a:r>
              <a:rPr lang="en-US" sz="6400" i="1" dirty="0">
                <a:latin typeface="Times New Roman" pitchFamily="18" charset="0"/>
                <a:cs typeface="Times New Roman" pitchFamily="18" charset="0"/>
              </a:rPr>
              <a:t>Judging a Book by it's Cover.</a:t>
            </a:r>
            <a:r>
              <a:rPr lang="en-US" sz="6400" dirty="0">
                <a:latin typeface="Times New Roman" pitchFamily="18" charset="0"/>
                <a:cs typeface="Times New Roman" pitchFamily="18" charset="0"/>
              </a:rPr>
              <a:t> ERIC.</a:t>
            </a:r>
          </a:p>
          <a:p>
            <a:r>
              <a:rPr lang="en-US" sz="6400" dirty="0">
                <a:latin typeface="Times New Roman" pitchFamily="18" charset="0"/>
                <a:cs typeface="Times New Roman" pitchFamily="18" charset="0"/>
              </a:rPr>
              <a:t>Young, E. (2010). Challenges to Conceptualizing and Actualizing Culturally </a:t>
            </a:r>
            <a:r>
              <a:rPr lang="en-US" sz="6400" dirty="0" smtClean="0">
                <a:latin typeface="Times New Roman" pitchFamily="18" charset="0"/>
                <a:cs typeface="Times New Roman" pitchFamily="18" charset="0"/>
              </a:rPr>
              <a:t>Relevant </a:t>
            </a:r>
            <a:r>
              <a:rPr lang="en-US" sz="6400" dirty="0">
                <a:latin typeface="Times New Roman" pitchFamily="18" charset="0"/>
                <a:cs typeface="Times New Roman" pitchFamily="18" charset="0"/>
              </a:rPr>
              <a:t>Pedagogy. </a:t>
            </a:r>
            <a:r>
              <a:rPr lang="en-US" sz="6400" i="1" dirty="0">
                <a:latin typeface="Times New Roman" pitchFamily="18" charset="0"/>
                <a:cs typeface="Times New Roman" pitchFamily="18" charset="0"/>
              </a:rPr>
              <a:t>Journal of Teaching Education</a:t>
            </a:r>
            <a:r>
              <a:rPr lang="en-US" sz="6400" dirty="0">
                <a:latin typeface="Times New Roman" pitchFamily="18" charset="0"/>
                <a:cs typeface="Times New Roman" pitchFamily="18" charset="0"/>
              </a:rPr>
              <a:t>, 248-60.</a:t>
            </a:r>
          </a:p>
          <a:p>
            <a:r>
              <a:rPr lang="en-US" sz="6400" dirty="0">
                <a:latin typeface="Times New Roman" pitchFamily="18" charset="0"/>
                <a:cs typeface="Times New Roman" pitchFamily="18" charset="0"/>
              </a:rPr>
              <a:t>Zhang, J. (2001). Cultural Diversity in Instructional Design. </a:t>
            </a:r>
            <a:r>
              <a:rPr lang="en-US" sz="6400" i="1" dirty="0">
                <a:latin typeface="Times New Roman" pitchFamily="18" charset="0"/>
                <a:cs typeface="Times New Roman" pitchFamily="18" charset="0"/>
              </a:rPr>
              <a:t>International Journal of Instructional Media </a:t>
            </a:r>
            <a:r>
              <a:rPr lang="en-US" sz="6400" dirty="0">
                <a:latin typeface="Times New Roman" pitchFamily="18" charset="0"/>
                <a:cs typeface="Times New Roman" pitchFamily="18" charset="0"/>
              </a:rPr>
              <a:t>, 299-307.</a:t>
            </a:r>
          </a:p>
          <a:p>
            <a:endParaRPr lang="en-US" sz="6400" dirty="0"/>
          </a:p>
        </p:txBody>
      </p:sp>
    </p:spTree>
    <p:extLst>
      <p:ext uri="{BB962C8B-B14F-4D97-AF65-F5344CB8AC3E}">
        <p14:creationId xmlns:p14="http://schemas.microsoft.com/office/powerpoint/2010/main" val="26985620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5028</TotalTime>
  <Words>728</Words>
  <Application>Microsoft Office PowerPoint</Application>
  <PresentationFormat>On-screen Show (4:3)</PresentationFormat>
  <Paragraphs>51</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Metro</vt:lpstr>
      <vt:lpstr>   Cultural Diversity in New       York City Classrooms</vt:lpstr>
      <vt:lpstr>Table of Contents</vt:lpstr>
      <vt:lpstr>     Statement of the Problem</vt:lpstr>
      <vt:lpstr>        Supporting Theorists</vt:lpstr>
      <vt:lpstr>     Pros</vt:lpstr>
      <vt:lpstr>    Cons</vt:lpstr>
      <vt:lpstr>    Statement of the Hypothesis </vt:lpstr>
      <vt:lpstr>   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Diversity in New York City Classrooms</dc:title>
  <dc:creator>Lana</dc:creator>
  <cp:lastModifiedBy>Lana</cp:lastModifiedBy>
  <cp:revision>37</cp:revision>
  <dcterms:created xsi:type="dcterms:W3CDTF">2011-10-05T01:46:46Z</dcterms:created>
  <dcterms:modified xsi:type="dcterms:W3CDTF">2011-10-18T00:15:00Z</dcterms:modified>
</cp:coreProperties>
</file>